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League Spartan" charset="1" panose="00000800000000000000"/>
      <p:regular r:id="rId18"/>
    </p:embeddedFont>
    <p:embeddedFont>
      <p:font typeface="Canva Sans Bold" charset="1" panose="020B0803030501040103"/>
      <p:regular r:id="rId19"/>
    </p:embeddedFont>
    <p:embeddedFont>
      <p:font typeface="Aileron" charset="1" panose="00000500000000000000"/>
      <p:regular r:id="rId20"/>
    </p:embeddedFont>
    <p:embeddedFont>
      <p:font typeface="Canva Sans" charset="1" panose="020B0503030501040103"/>
      <p:regular r:id="rId21"/>
    </p:embeddedFont>
    <p:embeddedFont>
      <p:font typeface="Sloop Script Pro" charset="1" panose="0000000000000009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6233" t="-47924" r="0" b="-6038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51089" y="3774870"/>
            <a:ext cx="10643343" cy="2978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73"/>
              </a:lnSpc>
            </a:pPr>
            <a:r>
              <a:rPr lang="en-US" sz="8552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Summer Olympics Analysis Project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094432" y="1367567"/>
            <a:ext cx="6193568" cy="8529369"/>
          </a:xfrm>
          <a:custGeom>
            <a:avLst/>
            <a:gdLst/>
            <a:ahLst/>
            <a:cxnLst/>
            <a:rect r="r" b="b" t="t" l="l"/>
            <a:pathLst>
              <a:path h="8529369" w="6193568">
                <a:moveTo>
                  <a:pt x="0" y="0"/>
                </a:moveTo>
                <a:lnTo>
                  <a:pt x="6193568" y="0"/>
                </a:lnTo>
                <a:lnTo>
                  <a:pt x="6193568" y="8529369"/>
                </a:lnTo>
                <a:lnTo>
                  <a:pt x="0" y="85293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735" t="-18289" r="-3" b="-5597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27208" y="200612"/>
            <a:ext cx="3660792" cy="5652697"/>
          </a:xfrm>
          <a:custGeom>
            <a:avLst/>
            <a:gdLst/>
            <a:ahLst/>
            <a:cxnLst/>
            <a:rect r="r" b="b" t="t" l="l"/>
            <a:pathLst>
              <a:path h="5652697" w="3660792">
                <a:moveTo>
                  <a:pt x="0" y="0"/>
                </a:moveTo>
                <a:lnTo>
                  <a:pt x="3660792" y="0"/>
                </a:lnTo>
                <a:lnTo>
                  <a:pt x="3660792" y="5652698"/>
                </a:lnTo>
                <a:lnTo>
                  <a:pt x="0" y="5652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54" r="-7737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9458" y="2692759"/>
            <a:ext cx="8842525" cy="6321101"/>
          </a:xfrm>
          <a:custGeom>
            <a:avLst/>
            <a:gdLst/>
            <a:ahLst/>
            <a:cxnLst/>
            <a:rect r="r" b="b" t="t" l="l"/>
            <a:pathLst>
              <a:path h="6321101" w="8842525">
                <a:moveTo>
                  <a:pt x="0" y="0"/>
                </a:moveTo>
                <a:lnTo>
                  <a:pt x="8842525" y="0"/>
                </a:lnTo>
                <a:lnTo>
                  <a:pt x="8842525" y="6321101"/>
                </a:lnTo>
                <a:lnTo>
                  <a:pt x="0" y="63211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6" t="0" r="-136" b="-1759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805550" y="857250"/>
            <a:ext cx="7821658" cy="1574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52"/>
              </a:lnSpc>
            </a:pPr>
            <a:r>
              <a:rPr lang="en-US" sz="9252" spc="-379">
                <a:solidFill>
                  <a:srgbClr val="AD252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INSIGHTS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826937" y="4153948"/>
            <a:ext cx="7912344" cy="3916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true">
                <a:solidFill>
                  <a:srgbClr val="AD252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Sports like Atheletics, Swimming,Rolling ,Wrestling and Shooting etc are the top Sports in which  maximum medals are won  by  participants in summer olympics.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27208" y="200612"/>
            <a:ext cx="3660792" cy="5652697"/>
          </a:xfrm>
          <a:custGeom>
            <a:avLst/>
            <a:gdLst/>
            <a:ahLst/>
            <a:cxnLst/>
            <a:rect r="r" b="b" t="t" l="l"/>
            <a:pathLst>
              <a:path h="5652697" w="3660792">
                <a:moveTo>
                  <a:pt x="0" y="0"/>
                </a:moveTo>
                <a:lnTo>
                  <a:pt x="3660792" y="0"/>
                </a:lnTo>
                <a:lnTo>
                  <a:pt x="3660792" y="5652698"/>
                </a:lnTo>
                <a:lnTo>
                  <a:pt x="0" y="5652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54" r="-7737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4356" y="2937199"/>
            <a:ext cx="9871225" cy="6321101"/>
          </a:xfrm>
          <a:custGeom>
            <a:avLst/>
            <a:gdLst/>
            <a:ahLst/>
            <a:cxnLst/>
            <a:rect r="r" b="b" t="t" l="l"/>
            <a:pathLst>
              <a:path h="6321101" w="9871225">
                <a:moveTo>
                  <a:pt x="0" y="0"/>
                </a:moveTo>
                <a:lnTo>
                  <a:pt x="9871225" y="0"/>
                </a:lnTo>
                <a:lnTo>
                  <a:pt x="9871225" y="6321101"/>
                </a:lnTo>
                <a:lnTo>
                  <a:pt x="0" y="63211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56" r="-9603" b="-45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805550" y="857250"/>
            <a:ext cx="7821658" cy="1574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52"/>
              </a:lnSpc>
            </a:pPr>
            <a:r>
              <a:rPr lang="en-US" sz="9252" spc="-379">
                <a:solidFill>
                  <a:srgbClr val="AD252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INSIGHTS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472894" y="4190562"/>
            <a:ext cx="7455810" cy="3258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true">
                <a:solidFill>
                  <a:srgbClr val="AD252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Years like 2020,2024 ,2000,2016 and 2008 etc have the highest total of number of participants and medals won in these years.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6233" t="-47924" r="0" b="-6038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4959" y="6266448"/>
            <a:ext cx="7315200" cy="3875381"/>
          </a:xfrm>
          <a:custGeom>
            <a:avLst/>
            <a:gdLst/>
            <a:ahLst/>
            <a:cxnLst/>
            <a:rect r="r" b="b" t="t" l="l"/>
            <a:pathLst>
              <a:path h="3875381" w="7315200">
                <a:moveTo>
                  <a:pt x="0" y="0"/>
                </a:moveTo>
                <a:lnTo>
                  <a:pt x="7315200" y="0"/>
                </a:lnTo>
                <a:lnTo>
                  <a:pt x="7315200" y="3875381"/>
                </a:lnTo>
                <a:lnTo>
                  <a:pt x="0" y="38753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359546" y="418459"/>
            <a:ext cx="5560541" cy="4114800"/>
          </a:xfrm>
          <a:custGeom>
            <a:avLst/>
            <a:gdLst/>
            <a:ahLst/>
            <a:cxnLst/>
            <a:rect r="r" b="b" t="t" l="l"/>
            <a:pathLst>
              <a:path h="4114800" w="5560541">
                <a:moveTo>
                  <a:pt x="0" y="0"/>
                </a:moveTo>
                <a:lnTo>
                  <a:pt x="5560540" y="0"/>
                </a:lnTo>
                <a:lnTo>
                  <a:pt x="55605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68062" y="4864449"/>
            <a:ext cx="13951876" cy="2518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06"/>
              </a:lnSpc>
            </a:pPr>
            <a:r>
              <a:rPr lang="en-US" sz="14861" spc="-609">
                <a:solidFill>
                  <a:srgbClr val="AD252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YOU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030655" y="3001179"/>
            <a:ext cx="11655101" cy="2749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57"/>
              </a:lnSpc>
            </a:pPr>
            <a:r>
              <a:rPr lang="en-US" sz="16540">
                <a:solidFill>
                  <a:srgbClr val="000000"/>
                </a:solidFill>
                <a:latin typeface="Sloop Script Pro"/>
                <a:ea typeface="Sloop Script Pro"/>
                <a:cs typeface="Sloop Script Pro"/>
                <a:sym typeface="Sloop Script Pro"/>
              </a:rPr>
              <a:t>Thank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03" t="-71179" r="0" b="-6918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1844" y="0"/>
            <a:ext cx="8577018" cy="10287000"/>
          </a:xfrm>
          <a:custGeom>
            <a:avLst/>
            <a:gdLst/>
            <a:ahLst/>
            <a:cxnLst/>
            <a:rect r="r" b="b" t="t" l="l"/>
            <a:pathLst>
              <a:path h="10287000" w="8577018">
                <a:moveTo>
                  <a:pt x="0" y="0"/>
                </a:moveTo>
                <a:lnTo>
                  <a:pt x="8577018" y="0"/>
                </a:lnTo>
                <a:lnTo>
                  <a:pt x="857701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06" t="-14084" r="-4122" b="-1801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144000" y="2506871"/>
            <a:ext cx="8115300" cy="1616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80"/>
              </a:lnSpc>
            </a:pPr>
            <a:r>
              <a:rPr lang="en-US" sz="9485" spc="-388">
                <a:solidFill>
                  <a:srgbClr val="AD252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DATASET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081233" y="152941"/>
            <a:ext cx="4206767" cy="6495748"/>
          </a:xfrm>
          <a:custGeom>
            <a:avLst/>
            <a:gdLst/>
            <a:ahLst/>
            <a:cxnLst/>
            <a:rect r="r" b="b" t="t" l="l"/>
            <a:pathLst>
              <a:path h="6495748" w="4206767">
                <a:moveTo>
                  <a:pt x="0" y="0"/>
                </a:moveTo>
                <a:lnTo>
                  <a:pt x="4206767" y="0"/>
                </a:lnTo>
                <a:lnTo>
                  <a:pt x="4206767" y="6495747"/>
                </a:lnTo>
                <a:lnTo>
                  <a:pt x="0" y="64957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254" r="-77379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72915" y="6401571"/>
            <a:ext cx="1937382" cy="2856729"/>
          </a:xfrm>
          <a:custGeom>
            <a:avLst/>
            <a:gdLst/>
            <a:ahLst/>
            <a:cxnLst/>
            <a:rect r="r" b="b" t="t" l="l"/>
            <a:pathLst>
              <a:path h="2856729" w="1937382">
                <a:moveTo>
                  <a:pt x="0" y="0"/>
                </a:moveTo>
                <a:lnTo>
                  <a:pt x="1937382" y="0"/>
                </a:lnTo>
                <a:lnTo>
                  <a:pt x="1937382" y="2856729"/>
                </a:lnTo>
                <a:lnTo>
                  <a:pt x="0" y="28567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144000" y="8074485"/>
            <a:ext cx="4937233" cy="3877426"/>
            <a:chOff x="0" y="0"/>
            <a:chExt cx="1300341" cy="102121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00341" cy="1021215"/>
            </a:xfrm>
            <a:custGeom>
              <a:avLst/>
              <a:gdLst/>
              <a:ahLst/>
              <a:cxnLst/>
              <a:rect r="r" b="b" t="t" l="l"/>
              <a:pathLst>
                <a:path h="1021215" w="1300341">
                  <a:moveTo>
                    <a:pt x="650171" y="0"/>
                  </a:moveTo>
                  <a:cubicBezTo>
                    <a:pt x="291091" y="0"/>
                    <a:pt x="0" y="228607"/>
                    <a:pt x="0" y="510608"/>
                  </a:cubicBezTo>
                  <a:cubicBezTo>
                    <a:pt x="0" y="792608"/>
                    <a:pt x="291091" y="1021215"/>
                    <a:pt x="650171" y="1021215"/>
                  </a:cubicBezTo>
                  <a:cubicBezTo>
                    <a:pt x="1009250" y="1021215"/>
                    <a:pt x="1300341" y="792608"/>
                    <a:pt x="1300341" y="510608"/>
                  </a:cubicBezTo>
                  <a:cubicBezTo>
                    <a:pt x="1300341" y="228607"/>
                    <a:pt x="1009250" y="0"/>
                    <a:pt x="650171" y="0"/>
                  </a:cubicBezTo>
                  <a:close/>
                </a:path>
              </a:pathLst>
            </a:custGeom>
            <a:solidFill>
              <a:srgbClr val="AD252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21907" y="114789"/>
              <a:ext cx="1056527" cy="8106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9144000" y="4189715"/>
            <a:ext cx="6657857" cy="245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01"/>
              </a:lnSpc>
            </a:pPr>
            <a:r>
              <a:rPr lang="en-US" b="true" sz="3778" spc="11">
                <a:solidFill>
                  <a:srgbClr val="35353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DATASET OF  SUMMER OLYMPICS IS TAKEN FROM KAGGLE.</a:t>
            </a:r>
          </a:p>
          <a:p>
            <a:pPr algn="l">
              <a:lnSpc>
                <a:spcPts val="4132"/>
              </a:lnSpc>
            </a:pPr>
            <a:r>
              <a:rPr lang="en-US" sz="3061" spc="9">
                <a:solidFill>
                  <a:srgbClr val="353535"/>
                </a:solidFill>
                <a:latin typeface="Aileron"/>
                <a:ea typeface="Aileron"/>
                <a:cs typeface="Aileron"/>
                <a:sym typeface="Aileron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97206" y="847725"/>
            <a:ext cx="9831961" cy="1592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021"/>
              </a:lnSpc>
            </a:pPr>
            <a:r>
              <a:rPr lang="en-US" sz="9300" spc="-381">
                <a:solidFill>
                  <a:srgbClr val="AD252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ABOUT DATASET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723077" y="8834046"/>
            <a:ext cx="1861767" cy="298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9"/>
              </a:lnSpc>
            </a:pPr>
            <a:r>
              <a:rPr lang="en-US" sz="182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Teddy Yu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037569" y="8834046"/>
            <a:ext cx="1861767" cy="298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9"/>
              </a:lnSpc>
            </a:pPr>
            <a:r>
              <a:rPr lang="en-US" b="true" sz="182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AVERY DAVIS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824256" y="2984209"/>
            <a:ext cx="16639487" cy="6469791"/>
          </a:xfrm>
          <a:custGeom>
            <a:avLst/>
            <a:gdLst/>
            <a:ahLst/>
            <a:cxnLst/>
            <a:rect r="r" b="b" t="t" l="l"/>
            <a:pathLst>
              <a:path h="6469791" w="16639487">
                <a:moveTo>
                  <a:pt x="0" y="0"/>
                </a:moveTo>
                <a:lnTo>
                  <a:pt x="16639488" y="0"/>
                </a:lnTo>
                <a:lnTo>
                  <a:pt x="16639488" y="6469792"/>
                </a:lnTo>
                <a:lnTo>
                  <a:pt x="0" y="6469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6" r="-1761" b="-356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4204" r="0" b="-8465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097423" y="2620510"/>
            <a:ext cx="10794286" cy="1079428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A5A5A">
                <a:alpha val="3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6665" y="-1698576"/>
            <a:ext cx="9097335" cy="16531192"/>
          </a:xfrm>
          <a:custGeom>
            <a:avLst/>
            <a:gdLst/>
            <a:ahLst/>
            <a:cxnLst/>
            <a:rect r="r" b="b" t="t" l="l"/>
            <a:pathLst>
              <a:path h="16531192" w="9097335">
                <a:moveTo>
                  <a:pt x="0" y="0"/>
                </a:moveTo>
                <a:lnTo>
                  <a:pt x="9097335" y="0"/>
                </a:lnTo>
                <a:lnTo>
                  <a:pt x="9097335" y="16531192"/>
                </a:lnTo>
                <a:lnTo>
                  <a:pt x="0" y="16531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682" t="0" r="-1246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088094" y="2103250"/>
            <a:ext cx="8299691" cy="1342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29"/>
              </a:lnSpc>
            </a:pPr>
            <a:r>
              <a:rPr lang="en-US" sz="787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Steps Involves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99906" y="3957356"/>
            <a:ext cx="8187878" cy="4060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83"/>
              </a:lnSpc>
            </a:pPr>
            <a:r>
              <a:rPr lang="en-US" b="true" sz="3839" spc="11">
                <a:solidFill>
                  <a:srgbClr val="35353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1.DATA LOADING,CLEANING AND PREPROCESSING</a:t>
            </a:r>
          </a:p>
          <a:p>
            <a:pPr algn="just">
              <a:lnSpc>
                <a:spcPts val="5731"/>
              </a:lnSpc>
            </a:pPr>
          </a:p>
          <a:p>
            <a:pPr algn="just">
              <a:lnSpc>
                <a:spcPts val="5457"/>
              </a:lnSpc>
            </a:pPr>
            <a:r>
              <a:rPr lang="en-US" b="true" sz="4042" spc="12">
                <a:solidFill>
                  <a:srgbClr val="35353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2.PIVOT TABLES FOR ANALYSIS</a:t>
            </a:r>
          </a:p>
          <a:p>
            <a:pPr algn="just">
              <a:lnSpc>
                <a:spcPts val="5731"/>
              </a:lnSpc>
            </a:pPr>
          </a:p>
          <a:p>
            <a:pPr algn="just">
              <a:lnSpc>
                <a:spcPts val="5047"/>
              </a:lnSpc>
            </a:pPr>
            <a:r>
              <a:rPr lang="en-US" b="true" sz="3738" spc="11">
                <a:solidFill>
                  <a:srgbClr val="35353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3.OLYMPICS DASHBOARD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882608">
            <a:off x="15194685" y="6910030"/>
            <a:ext cx="3758407" cy="3457735"/>
          </a:xfrm>
          <a:custGeom>
            <a:avLst/>
            <a:gdLst/>
            <a:ahLst/>
            <a:cxnLst/>
            <a:rect r="r" b="b" t="t" l="l"/>
            <a:pathLst>
              <a:path h="3457735" w="3758407">
                <a:moveTo>
                  <a:pt x="0" y="0"/>
                </a:moveTo>
                <a:lnTo>
                  <a:pt x="3758407" y="0"/>
                </a:lnTo>
                <a:lnTo>
                  <a:pt x="3758407" y="3457735"/>
                </a:lnTo>
                <a:lnTo>
                  <a:pt x="0" y="34577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-5400000">
            <a:off x="11650678" y="2463166"/>
            <a:ext cx="11985576" cy="3662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81"/>
              </a:lnSpc>
            </a:pPr>
            <a:r>
              <a:rPr lang="en-US" sz="21486" spc="-880">
                <a:solidFill>
                  <a:srgbClr val="5A5A5A">
                    <a:alpha val="16863"/>
                  </a:srgbClr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PLAYER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805550" y="857250"/>
            <a:ext cx="7821658" cy="1574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52"/>
              </a:lnSpc>
            </a:pPr>
            <a:r>
              <a:rPr lang="en-US" sz="9252" spc="-379">
                <a:solidFill>
                  <a:srgbClr val="AD252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INSIGHTS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627208" y="200612"/>
            <a:ext cx="3660792" cy="5652697"/>
          </a:xfrm>
          <a:custGeom>
            <a:avLst/>
            <a:gdLst/>
            <a:ahLst/>
            <a:cxnLst/>
            <a:rect r="r" b="b" t="t" l="l"/>
            <a:pathLst>
              <a:path h="5652697" w="3660792">
                <a:moveTo>
                  <a:pt x="0" y="0"/>
                </a:moveTo>
                <a:lnTo>
                  <a:pt x="3660792" y="0"/>
                </a:lnTo>
                <a:lnTo>
                  <a:pt x="3660792" y="5652698"/>
                </a:lnTo>
                <a:lnTo>
                  <a:pt x="0" y="5652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54" r="-77379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026961"/>
            <a:ext cx="8984235" cy="5211876"/>
          </a:xfrm>
          <a:custGeom>
            <a:avLst/>
            <a:gdLst/>
            <a:ahLst/>
            <a:cxnLst/>
            <a:rect r="r" b="b" t="t" l="l"/>
            <a:pathLst>
              <a:path h="5211876" w="8984235">
                <a:moveTo>
                  <a:pt x="0" y="0"/>
                </a:moveTo>
                <a:lnTo>
                  <a:pt x="8984235" y="0"/>
                </a:lnTo>
                <a:lnTo>
                  <a:pt x="8984235" y="5211876"/>
                </a:lnTo>
                <a:lnTo>
                  <a:pt x="0" y="52118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92" r="0" b="-1392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012935" y="3861950"/>
            <a:ext cx="7912344" cy="3916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true">
                <a:solidFill>
                  <a:srgbClr val="AD252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It shows the total number of Olympic medals won by various countries across different host cities. Paris, London, and Tokyo lead in total medal counts, each with over 3,500 medals.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27208" y="200612"/>
            <a:ext cx="3660792" cy="5652697"/>
          </a:xfrm>
          <a:custGeom>
            <a:avLst/>
            <a:gdLst/>
            <a:ahLst/>
            <a:cxnLst/>
            <a:rect r="r" b="b" t="t" l="l"/>
            <a:pathLst>
              <a:path h="5652697" w="3660792">
                <a:moveTo>
                  <a:pt x="0" y="0"/>
                </a:moveTo>
                <a:lnTo>
                  <a:pt x="3660792" y="0"/>
                </a:lnTo>
                <a:lnTo>
                  <a:pt x="3660792" y="5652698"/>
                </a:lnTo>
                <a:lnTo>
                  <a:pt x="0" y="5652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54" r="-7737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026961"/>
            <a:ext cx="8712029" cy="5209067"/>
          </a:xfrm>
          <a:custGeom>
            <a:avLst/>
            <a:gdLst/>
            <a:ahLst/>
            <a:cxnLst/>
            <a:rect r="r" b="b" t="t" l="l"/>
            <a:pathLst>
              <a:path h="5209067" w="8712029">
                <a:moveTo>
                  <a:pt x="0" y="0"/>
                </a:moveTo>
                <a:lnTo>
                  <a:pt x="8712029" y="0"/>
                </a:lnTo>
                <a:lnTo>
                  <a:pt x="8712029" y="5209067"/>
                </a:lnTo>
                <a:lnTo>
                  <a:pt x="0" y="52090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805550" y="857250"/>
            <a:ext cx="7821658" cy="1574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52"/>
              </a:lnSpc>
            </a:pPr>
            <a:r>
              <a:rPr lang="en-US" sz="9252" spc="-379">
                <a:solidFill>
                  <a:srgbClr val="AD252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INSIGHTS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012935" y="2979336"/>
            <a:ext cx="7621110" cy="6606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1"/>
              </a:lnSpc>
            </a:pPr>
            <a:r>
              <a:rPr lang="en-US" sz="2915" b="true">
                <a:solidFill>
                  <a:srgbClr val="AD252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chart shows that Paris, London, and Tokyo have won the most total medals,.</a:t>
            </a:r>
          </a:p>
          <a:p>
            <a:pPr algn="ctr">
              <a:lnSpc>
                <a:spcPts val="4081"/>
              </a:lnSpc>
            </a:pPr>
          </a:p>
          <a:p>
            <a:pPr algn="ctr">
              <a:lnSpc>
                <a:spcPts val="4081"/>
              </a:lnSpc>
            </a:pPr>
            <a:r>
              <a:rPr lang="en-US" sz="2915" b="true">
                <a:solidFill>
                  <a:srgbClr val="AD252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915" b="true">
                <a:solidFill>
                  <a:srgbClr val="AD252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Gold medals are the most frequently won across many countries, followed by silver and bronze.</a:t>
            </a:r>
          </a:p>
          <a:p>
            <a:pPr algn="ctr">
              <a:lnSpc>
                <a:spcPts val="4081"/>
              </a:lnSpc>
            </a:pPr>
          </a:p>
          <a:p>
            <a:pPr algn="ctr">
              <a:lnSpc>
                <a:spcPts val="4081"/>
              </a:lnSpc>
            </a:pPr>
            <a:r>
              <a:rPr lang="en-US" sz="2915" b="true">
                <a:solidFill>
                  <a:srgbClr val="AD252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There is a noticeable decline in the number of medals won by countries in later hosting cities, such as Helsinki, Melbourne, and St. Louis, compared to earlier ones like Paris and London.</a:t>
            </a:r>
          </a:p>
          <a:p>
            <a:pPr algn="ctr">
              <a:lnSpc>
                <a:spcPts val="366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27208" y="200612"/>
            <a:ext cx="3660792" cy="5652697"/>
          </a:xfrm>
          <a:custGeom>
            <a:avLst/>
            <a:gdLst/>
            <a:ahLst/>
            <a:cxnLst/>
            <a:rect r="r" b="b" t="t" l="l"/>
            <a:pathLst>
              <a:path h="5652697" w="3660792">
                <a:moveTo>
                  <a:pt x="0" y="0"/>
                </a:moveTo>
                <a:lnTo>
                  <a:pt x="3660792" y="0"/>
                </a:lnTo>
                <a:lnTo>
                  <a:pt x="3660792" y="5652698"/>
                </a:lnTo>
                <a:lnTo>
                  <a:pt x="0" y="5652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54" r="-7737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9273" y="3026961"/>
            <a:ext cx="6226611" cy="5194983"/>
          </a:xfrm>
          <a:custGeom>
            <a:avLst/>
            <a:gdLst/>
            <a:ahLst/>
            <a:cxnLst/>
            <a:rect r="r" b="b" t="t" l="l"/>
            <a:pathLst>
              <a:path h="5194983" w="6226611">
                <a:moveTo>
                  <a:pt x="0" y="0"/>
                </a:moveTo>
                <a:lnTo>
                  <a:pt x="6226611" y="0"/>
                </a:lnTo>
                <a:lnTo>
                  <a:pt x="6226611" y="5194983"/>
                </a:lnTo>
                <a:lnTo>
                  <a:pt x="0" y="51949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805550" y="857250"/>
            <a:ext cx="7821658" cy="1574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52"/>
              </a:lnSpc>
            </a:pPr>
            <a:r>
              <a:rPr lang="en-US" sz="9252" spc="-379">
                <a:solidFill>
                  <a:srgbClr val="AD252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INSIGHTS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346956" y="2950761"/>
            <a:ext cx="7912344" cy="6163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 b="true">
                <a:solidFill>
                  <a:srgbClr val="AD252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It can be analysed that  Paris has won the most medals ,2281 in year 2024.</a:t>
            </a:r>
          </a:p>
          <a:p>
            <a:pPr algn="ctr">
              <a:lnSpc>
                <a:spcPts val="3220"/>
              </a:lnSpc>
            </a:pPr>
          </a:p>
          <a:p>
            <a:pPr algn="ctr">
              <a:lnSpc>
                <a:spcPts val="5740"/>
              </a:lnSpc>
            </a:pPr>
            <a:r>
              <a:rPr lang="en-US" sz="4100" b="true">
                <a:solidFill>
                  <a:srgbClr val="AD252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Then London has won most </a:t>
            </a:r>
          </a:p>
          <a:p>
            <a:pPr algn="ctr">
              <a:lnSpc>
                <a:spcPts val="5740"/>
              </a:lnSpc>
            </a:pPr>
            <a:r>
              <a:rPr lang="en-US" sz="4100" b="true">
                <a:solidFill>
                  <a:srgbClr val="AD252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medals ,1941 in year 2012.</a:t>
            </a:r>
          </a:p>
          <a:p>
            <a:pPr algn="ctr">
              <a:lnSpc>
                <a:spcPts val="5740"/>
              </a:lnSpc>
            </a:pPr>
          </a:p>
          <a:p>
            <a:pPr algn="ctr">
              <a:lnSpc>
                <a:spcPts val="5740"/>
              </a:lnSpc>
            </a:pPr>
            <a:r>
              <a:rPr lang="en-US" sz="4100" b="true">
                <a:solidFill>
                  <a:srgbClr val="AD252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After that , Tokyo won 2449 medals in year 2020.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27208" y="200612"/>
            <a:ext cx="3660792" cy="5652697"/>
          </a:xfrm>
          <a:custGeom>
            <a:avLst/>
            <a:gdLst/>
            <a:ahLst/>
            <a:cxnLst/>
            <a:rect r="r" b="b" t="t" l="l"/>
            <a:pathLst>
              <a:path h="5652697" w="3660792">
                <a:moveTo>
                  <a:pt x="0" y="0"/>
                </a:moveTo>
                <a:lnTo>
                  <a:pt x="3660792" y="0"/>
                </a:lnTo>
                <a:lnTo>
                  <a:pt x="3660792" y="5652698"/>
                </a:lnTo>
                <a:lnTo>
                  <a:pt x="0" y="5652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54" r="-7737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8258" y="3026961"/>
            <a:ext cx="8548679" cy="5209067"/>
          </a:xfrm>
          <a:custGeom>
            <a:avLst/>
            <a:gdLst/>
            <a:ahLst/>
            <a:cxnLst/>
            <a:rect r="r" b="b" t="t" l="l"/>
            <a:pathLst>
              <a:path h="5209067" w="8548679">
                <a:moveTo>
                  <a:pt x="0" y="0"/>
                </a:moveTo>
                <a:lnTo>
                  <a:pt x="8548679" y="0"/>
                </a:lnTo>
                <a:lnTo>
                  <a:pt x="8548679" y="5209067"/>
                </a:lnTo>
                <a:lnTo>
                  <a:pt x="0" y="52090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805550" y="857250"/>
            <a:ext cx="7821658" cy="1574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52"/>
              </a:lnSpc>
            </a:pPr>
            <a:r>
              <a:rPr lang="en-US" sz="9252" spc="-379">
                <a:solidFill>
                  <a:srgbClr val="AD252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INSIGHTS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826937" y="4625973"/>
            <a:ext cx="7912344" cy="1944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true">
                <a:solidFill>
                  <a:srgbClr val="AD252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The chart reveals that most of medals (Gold,Silver and Bronze ) are won by Male than Females.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27208" y="200612"/>
            <a:ext cx="3660792" cy="5652697"/>
          </a:xfrm>
          <a:custGeom>
            <a:avLst/>
            <a:gdLst/>
            <a:ahLst/>
            <a:cxnLst/>
            <a:rect r="r" b="b" t="t" l="l"/>
            <a:pathLst>
              <a:path h="5652697" w="3660792">
                <a:moveTo>
                  <a:pt x="0" y="0"/>
                </a:moveTo>
                <a:lnTo>
                  <a:pt x="3660792" y="0"/>
                </a:lnTo>
                <a:lnTo>
                  <a:pt x="3660792" y="5652698"/>
                </a:lnTo>
                <a:lnTo>
                  <a:pt x="0" y="5652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54" r="-7737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4412" y="3026961"/>
            <a:ext cx="8842525" cy="5194983"/>
          </a:xfrm>
          <a:custGeom>
            <a:avLst/>
            <a:gdLst/>
            <a:ahLst/>
            <a:cxnLst/>
            <a:rect r="r" b="b" t="t" l="l"/>
            <a:pathLst>
              <a:path h="5194983" w="8842525">
                <a:moveTo>
                  <a:pt x="0" y="0"/>
                </a:moveTo>
                <a:lnTo>
                  <a:pt x="8842525" y="0"/>
                </a:lnTo>
                <a:lnTo>
                  <a:pt x="8842525" y="5194983"/>
                </a:lnTo>
                <a:lnTo>
                  <a:pt x="0" y="51949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805550" y="857250"/>
            <a:ext cx="7821658" cy="1574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52"/>
              </a:lnSpc>
            </a:pPr>
            <a:r>
              <a:rPr lang="en-US" sz="9252" spc="-379">
                <a:solidFill>
                  <a:srgbClr val="AD252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INSIGHTS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009550" y="4519175"/>
            <a:ext cx="7912344" cy="2601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true">
                <a:solidFill>
                  <a:srgbClr val="AD252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Sports like Atheletics,Gymnastics and Swimming have the highest number of participants in summer olympics.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DAGP0TkkggU</dc:identifier>
  <dcterms:modified xsi:type="dcterms:W3CDTF">2011-08-01T06:04:30Z</dcterms:modified>
  <cp:revision>1</cp:revision>
  <dc:title>Red and Grey Bold Vintage Trend Style American Football Club Sports Presentation</dc:title>
</cp:coreProperties>
</file>